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8" r:id="rId4"/>
    <p:sldId id="265" r:id="rId5"/>
    <p:sldId id="260" r:id="rId6"/>
    <p:sldId id="266" r:id="rId7"/>
    <p:sldId id="262" r:id="rId8"/>
    <p:sldId id="267" r:id="rId9"/>
    <p:sldId id="263" r:id="rId10"/>
    <p:sldId id="268" r:id="rId11"/>
    <p:sldId id="264" r:id="rId12"/>
    <p:sldId id="269"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C02151C-1D12-41F8-8BBA-1555321972E8}" type="datetimeFigureOut">
              <a:rPr lang="en-US" smtClean="0"/>
              <a:pPr/>
              <a:t>11/25/2010</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98C7F6AC-25BD-4AA9-B8F9-00AA8C35C93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C02151C-1D12-41F8-8BBA-1555321972E8}" type="datetimeFigureOut">
              <a:rPr lang="en-US" smtClean="0"/>
              <a:pPr/>
              <a:t>11/25/2010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8C7F6AC-25BD-4AA9-B8F9-00AA8C35C93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C02151C-1D12-41F8-8BBA-1555321972E8}" type="datetimeFigureOut">
              <a:rPr lang="en-US" smtClean="0"/>
              <a:pPr/>
              <a:t>11/25/2010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8C7F6AC-25BD-4AA9-B8F9-00AA8C35C93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C02151C-1D12-41F8-8BBA-1555321972E8}" type="datetimeFigureOut">
              <a:rPr lang="en-US" smtClean="0"/>
              <a:pPr/>
              <a:t>11/25/2010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8C7F6AC-25BD-4AA9-B8F9-00AA8C35C93A}"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C02151C-1D12-41F8-8BBA-1555321972E8}" type="datetimeFigureOut">
              <a:rPr lang="en-US" smtClean="0"/>
              <a:pPr/>
              <a:t>11/25/2010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8C7F6AC-25BD-4AA9-B8F9-00AA8C35C93A}"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C02151C-1D12-41F8-8BBA-1555321972E8}" type="datetimeFigureOut">
              <a:rPr lang="en-US" smtClean="0"/>
              <a:pPr/>
              <a:t>11/25/2010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8C7F6AC-25BD-4AA9-B8F9-00AA8C35C93A}"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C02151C-1D12-41F8-8BBA-1555321972E8}" type="datetimeFigureOut">
              <a:rPr lang="en-US" smtClean="0"/>
              <a:pPr/>
              <a:t>11/25/2010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8C7F6AC-25BD-4AA9-B8F9-00AA8C35C93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C02151C-1D12-41F8-8BBA-1555321972E8}" type="datetimeFigureOut">
              <a:rPr lang="en-US" smtClean="0"/>
              <a:pPr/>
              <a:t>11/25/2010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8C7F6AC-25BD-4AA9-B8F9-00AA8C35C93A}"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C02151C-1D12-41F8-8BBA-1555321972E8}" type="datetimeFigureOut">
              <a:rPr lang="en-US" smtClean="0"/>
              <a:pPr/>
              <a:t>11/25/2010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8C7F6AC-25BD-4AA9-B8F9-00AA8C35C93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6C02151C-1D12-41F8-8BBA-1555321972E8}" type="datetimeFigureOut">
              <a:rPr lang="en-US" smtClean="0"/>
              <a:pPr/>
              <a:t>11/25/2010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8C7F6AC-25BD-4AA9-B8F9-00AA8C35C93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C02151C-1D12-41F8-8BBA-1555321972E8}" type="datetimeFigureOut">
              <a:rPr lang="en-US" smtClean="0"/>
              <a:pPr/>
              <a:t>11/25/2010</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98C7F6AC-25BD-4AA9-B8F9-00AA8C35C93A}"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C02151C-1D12-41F8-8BBA-1555321972E8}" type="datetimeFigureOut">
              <a:rPr lang="en-US" smtClean="0"/>
              <a:pPr/>
              <a:t>11/25/2010</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98C7F6AC-25BD-4AA9-B8F9-00AA8C35C93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ca.wrs.yahoo.com/_ylt=A0S0zuwIX.RMfDQAvZHtFAx.;_ylu=X3oDMTBqNzNhb3I1BHBvcwMyMQRzZWMDc3IEdnRpZAM-/SIG=1kjoe3tb8/EXP=1290063752/**http:/ca.images.search.yahoo.com/images/view?back=http%3A%2F%2Fca.images.search.yahoo.com%2Fsearch%2Fimages%3Fp%3Dstudents%26b%3D19%26ni%3D18%26ei%3Dutf-8%26xargs%3D0%26pstart%3D1%26fr%3Dyfp-t-715&amp;w=464&amp;h=720&amp;imgurl=www.sics.se%2Fisl%2Fsicstuswww%2Fsite%2Fimages%2Fstudent.jpg&amp;rurl=http%3A%2F%2Fwww.sics.se%2Fisl%2Fsicstuswww%2Fsite%2Fstudent.html&amp;size=88KB&amp;name=...+Home+%26gt%3B+Stude...&amp;p=students&amp;oid=54ca3144ce27d1ddd6392015c82df561&amp;fr2=&amp;no=21&amp;tt=3950000&amp;sigr=11jrkkjah&amp;sigi=11ioobtdl&amp;sigb=13cbqnga5&amp;type=JPG&amp;.crumb=CZ/oZFGLhdC"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ca.wrs.yahoo.com/_ylt=A0S0zuy4XuRM5TQAZ5TtFAx.;_ylu=X3oDMTBqcGI0b29tBHNlYwN4cGwEcG9zAzIEdnRpZAM-/SIG=13a77niic/EXP=1290063672/**http:/ca.images.search.yahoo.com/search/images?fr2=xpl&amp;fr=yfp-t-715&amp;p=classro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ca.wrs.yahoo.com/_ylt=A0S0zuy4XuRM5TQAU5TtFAx.;_ylu=X3oDMTBqNzBoY2J0BHBvcwMxNARzZWMDc3IEdnRpZAM-/SIG=1lbklag02/EXP=1290063672/**http:/ca.images.search.yahoo.com/images/view?back=http%3A%2F%2Fca.images.search.yahoo.com%2Fsearch%2Fimages%3Fp%3Dstudents%26ei%3Dutf-8%26fr%3Dyfp-t-715&amp;w=322&amp;h=361&amp;imgurl=atschool.eduweb.co.uk%2Frgshiwyc%2Fschool%2Fcurric%2FSpanish%2FCaminos2%2FCam2New%2FCam2New3%2Fstudent.jpg&amp;rurl=http%3A%2F%2Fatschool.eduweb.co.uk%2Frgshiwyc%2Fschool%2Fcurric%2FSpanish%2FCaminos2%2FCam2New%2FCam2New3%2F21.htm&amp;size=18KB&amp;name=student.jpg&amp;p=students&amp;oid=f72a187dbd090c040bc07ceab7a9453c&amp;fr2=&amp;no=14&amp;tt=3950000&amp;sigr=12sm20n2q&amp;sigi=12qt68236&amp;sigb=12gle77gv&amp;type=JPG&amp;.crumb=CZ/oZFGLhd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ca.wrs.yahoo.com/_ylt=A0S0zu2lXeRMPBoAorXtFAx.;_ylu=X3oDMTBpY2Y5NXNiBHBvcwM2BHNlYwNzcgR2dGlkAw--/SIG=1g4v79dqr/EXP=1290063397/**http:/ca.images.search.yahoo.com/images/view?back=http%3A%2F%2Fca.images.search.yahoo.com%2Fsearch%2Fimages%3Fp%3Darticle%26ei%3Dutf-8%26fr%3Dyfp-t-715&amp;w=1037&amp;h=900&amp;imgurl=www.petalk.org%2Fgraphics%2Farticles.gif&amp;rurl=http%3A%2F%2Fwww.petalk.org%2Farticles.html&amp;size=72KB&amp;name=Articles&amp;p=article&amp;oid=7185ba1b9c87ab9cbda49d04116da87e&amp;fr2=&amp;no=6&amp;tt=24300000&amp;sigr=113od3atl&amp;sigi=114smangn&amp;sigb=12fkhern4&amp;type=gif&amp;.crumb=CZ/oZFGLhdC"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ca.wrs.yahoo.com/_ylt=A0S0zu3TXeRMOBoAgaPtFAx.;_ylu=X3oDMTBqaTFoaGxvBHBvcwMxNwRzZWMDc3IEdnRpZAM-/SIG=1jgm334tt/EXP=1290063443/**http:/ca.images.search.yahoo.com/images/view?back=http%3A%2F%2Fca.images.search.yahoo.com%2Fsearch%2Fimages%3Fp%3Dfight%26ei%3Dutf-8%26fr%3Dyfp-t-715&amp;w=670&amp;h=543&amp;imgurl=www.melissaturk.com%2Fartistimages%2Fgallery%2Ffull%2F104SchoolFight.jpg&amp;rurl=http%3A%2F%2Fwww.melissaturk.com%2F_poplarge.asp%3Fimgid%3D%257B097C8F7E-7BEF-4610-B53A-25CBE260B55B%257D&amp;size=145KB&amp;name=School+Fight&amp;p=fight&amp;oid=36e3a0e11d7c43bd9d323bd4abe40a08&amp;fr2=&amp;no=17&amp;tt=1070000&amp;sigr=12p8ngg4j&amp;sigi=120c6oh47&amp;sigb=12di96h18&amp;type=JPG&amp;.crumb=CZ/oZFGLhdC"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ca.wrs.yahoo.com/_ylt=A0S0zuwIX.RMfDQAwJHtFAx.;_ylu=X3oDMTBqOWZvY2xqBHBvcwMyNARzZWMDc3IEdnRpZAM-/SIG=1lvadic8v/EXP=1290063752/**http:/ca.images.search.yahoo.com/images/view?back=http%3A%2F%2Fca.images.search.yahoo.com%2Fsearch%2Fimages%3Fp%3Dstudents%26b%3D19%26ni%3D18%26ei%3Dutf-8%26xargs%3D0%26pstart%3D1%26fr%3Dyfp-t-715&amp;w=1314&amp;h=840&amp;imgurl=www.bayviewbaptist.org%2Fclientimages%2F21617%2Fbigstudentministryblue-full.jpg&amp;rurl=http%3A%2F%2Fwww.bayviewbaptist.org%2Ftemplates%2FSystem%2Fdetails.asp%3Fid%3D21617%26PID%3D615514&amp;size=65KB&amp;name=Student%2FYouth+Mi...&amp;p=students&amp;oid=5552e2367f80737c14d22070075073c5&amp;fr2=&amp;no=24&amp;tt=3950000&amp;sigr=12edr4deb&amp;sigi=129ml3hd4&amp;sigb=13cbqnga5&amp;type=JPG&amp;.crumb=CZ/oZFGLhdC"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ca.wrs.yahoo.com/_ylt=A0S0zu2cX.RMHBkAU6ftFAx.;_ylu=X3oDMTBqMnEwY2c3BHNlYwN4cGwEcG9zAzUEdnRpZAM-/SIG=13f2ljc9v/EXP=1290063900/**http:/ca.images.search.yahoo.com/search/images?fr2=xpl&amp;fr=yfp-t-715&amp;p=cartoon+kid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ca.wrs.yahoo.com/_ylt=A0S0zuwIX.RMfDQAv5HtFAx.;_ylu=X3oDMTBqMjZqMWxsBHBvcwMyMwRzZWMDc3IEdnRpZAM-/SIG=1jkuuppqh/EXP=1290063752/**http:/ca.images.search.yahoo.com/images/view?back=http%3A%2F%2Fca.images.search.yahoo.com%2Fsearch%2Fimages%3Fp%3Dstudents%26b%3D19%26ni%3D18%26ei%3Dutf-8%26xargs%3D0%26pstart%3D1%26fr%3Dyfp-t-715&amp;w=1500&amp;h=839&amp;imgurl=www.suzannesutton.com%2F_borders%2Fbored_students.jpg&amp;rurl=http%3A%2F%2Fwww.suzannesutton.com%2Fstudent_%2520programs.htm&amp;size=146KB&amp;name=...+and+Assembli...&amp;p=students&amp;oid=fa6041dde2c17d509ba4c7d5fcd2da33&amp;fr2=&amp;no=23&amp;tt=3950000&amp;sigr=11kmr57ne&amp;sigi=11h5re3kr&amp;sigb=13cbqnga5&amp;type=JPG&amp;.crumb=CZ/oZFGLhdC"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ca.wrs.yahoo.com/_ylt=A0S0zu2cX.RMHBkAL6ftFAx.;_ylu=X3oDMTBpc2ozM2gzBHBvcwM0BHNlYwNzcgR2dGlkAw--/SIG=1k9ou3t96/EXP=1290063900/**http:/ca.images.search.yahoo.com/images/view?back=http%3A%2F%2Fca.images.search.yahoo.com%2Fsearch%2Fimages%3Fp%3Dcartoon%2Bstudents%26ei%3Dutf-8%26fr%3Dyfp-t-715&amp;w=2291&amp;h=583&amp;imgurl=www.ocps.net%2Flc%2Feast%2Feaz%2Fstudent%2FPublishingImages%2Fcartoon%2520kids.jpg&amp;rurl=https%3A%2F%2Fwww.ocps.net%2Flc%2Feast%2Feaz%2Fstudent%2FPages%2Fdefault.aspx&amp;size=113KB&amp;name=Search+This+Site...&amp;p=cartoon+students&amp;oid=ee96040e87d171434aef70c0e2676a47&amp;fr2=&amp;no=4&amp;tt=51400&amp;sigr=11rb05p1l&amp;sigi=124kkvna1&amp;sigb=12opc8sj0&amp;type=JPG&amp;.crumb=CZ/oZFGLhdC"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ca.wrs.yahoo.com/_ylt=A0S0zu2cX.RMHBkAN6ftFAx.;_ylu=X3oDMTBqamdoM3Q5BHBvcwMxMgRzZWMDc3IEdnRpZAM-/SIG=1n0363gso/EXP=1290063900/**http:/ca.images.search.yahoo.com/images/view?back=http%3A%2F%2Fca.images.search.yahoo.com%2Fsearch%2Fimages%3Fp%3Dcartoon%2Bstudents%26ei%3Dutf-8%26fr%3Dyfp-t-715&amp;w=1200&amp;h=1200&amp;imgurl=us.123rf.com%2F400wm%2F400%2F400%2Fddraw%2Fddraw0909%2Fddraw090900066%2F5538994-boy-student-in-the-classroom-cartoon-and-vector-illustration.jpg&amp;rurl=http%3A%2F%2Fwww.123rf.com%2Fphoto_5538994_boy-student-in-the-classroom-cartoon-and-vector-illustration.html&amp;size=154KB&amp;name=Stock+Photo+-+Bo...&amp;p=cartoon+students&amp;oid=be0b2129a34e81659582bf53bee4ca6b&amp;fr2=&amp;no=12&amp;tt=51400&amp;sigr=134hcmdj3&amp;sigi=1420htrin&amp;sigb=12opc8sj0&amp;type=JPG&amp;.crumb=CZ/oZFGLhdC"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ca.wrs.yahoo.com/_ylt=A0S0zu2cX.RMHBkALKftFAx.;_ylu=X3oDMTBpdnJhMHUzBHBvcwMxBHNlYwNzcgR2dGlkAw--/SIG=1i0ppj2i0/EXP=1290063900/**http:/ca.images.search.yahoo.com/images/view?back=http%3A%2F%2Fca.images.search.yahoo.com%2Fsearch%2Fimages%3Fp%3Dcartoon%2Bstudents%26ei%3Dutf-8%26fr%3Dyfp-t-715&amp;w=360&amp;h=360&amp;imgurl=ks136.k12.sd.us%2Fimages%2FClipart-Cartoon-Design-04.gif&amp;rurl=http%3A%2F%2Fks136.k12.sd.us%2Fstudent_links.htm&amp;size=17KB&amp;name=Pupil+learning%2C+...&amp;p=cartoon+students&amp;oid=79c115532dcad1662ada6bdc9d05652b&amp;fr2=&amp;no=1&amp;tt=51400&amp;sigr=118tk81vq&amp;sigi=11k5j0cl4&amp;sigb=12opc8sj0&amp;type=gif&amp;.crumb=CZ/oZFGLhdC"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extra.shu.ac.uk/shuwp/studentengagement/files/2009/06/student-engagement-fortnight.jpg"/>
          <p:cNvPicPr>
            <a:picLocks noChangeAspect="1" noChangeArrowheads="1"/>
          </p:cNvPicPr>
          <p:nvPr/>
        </p:nvPicPr>
        <p:blipFill>
          <a:blip r:embed="rId2" cstate="print">
            <a:lum bright="-51000" contrast="-28000"/>
          </a:blip>
          <a:srcRect/>
          <a:stretch>
            <a:fillRect/>
          </a:stretch>
        </p:blipFill>
        <p:spPr bwMode="auto">
          <a:xfrm>
            <a:off x="0" y="-1"/>
            <a:ext cx="9144000" cy="6938301"/>
          </a:xfrm>
          <a:prstGeom prst="rect">
            <a:avLst/>
          </a:prstGeom>
          <a:noFill/>
        </p:spPr>
      </p:pic>
      <p:sp>
        <p:nvSpPr>
          <p:cNvPr id="2" name="Title 1"/>
          <p:cNvSpPr>
            <a:spLocks noGrp="1"/>
          </p:cNvSpPr>
          <p:nvPr>
            <p:ph type="ctrTitle"/>
          </p:nvPr>
        </p:nvSpPr>
        <p:spPr>
          <a:xfrm>
            <a:off x="609600" y="2286000"/>
            <a:ext cx="7772400" cy="1829761"/>
          </a:xfrm>
        </p:spPr>
        <p:txBody>
          <a:bodyPr/>
          <a:lstStyle/>
          <a:p>
            <a:pPr algn="ctr"/>
            <a:r>
              <a:rPr lang="en-US" dirty="0" smtClean="0">
                <a:solidFill>
                  <a:srgbClr val="FF0000"/>
                </a:solidFill>
                <a:latin typeface="Bernard MT Condensed" pitchFamily="18" charset="0"/>
              </a:rPr>
              <a:t>AISI Seminar # 1</a:t>
            </a:r>
            <a:br>
              <a:rPr lang="en-US" dirty="0" smtClean="0">
                <a:solidFill>
                  <a:srgbClr val="FF0000"/>
                </a:solidFill>
                <a:latin typeface="Bernard MT Condensed" pitchFamily="18" charset="0"/>
              </a:rPr>
            </a:br>
            <a:r>
              <a:rPr lang="en-US" dirty="0" smtClean="0">
                <a:solidFill>
                  <a:srgbClr val="FF0000"/>
                </a:solidFill>
                <a:latin typeface="Bernard MT Condensed" pitchFamily="18" charset="0"/>
              </a:rPr>
              <a:t>Student Engagement</a:t>
            </a:r>
            <a:endParaRPr lang="en-US" dirty="0">
              <a:solidFill>
                <a:srgbClr val="FF0000"/>
              </a:solidFill>
              <a:latin typeface="Bernard MT Condensed"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Learn at high levels but have a superficial grasp of what they learn.</a:t>
            </a:r>
          </a:p>
          <a:p>
            <a:r>
              <a:rPr lang="en-US" dirty="0" smtClean="0"/>
              <a:t>Do not retain what they learn.</a:t>
            </a:r>
          </a:p>
          <a:p>
            <a:r>
              <a:rPr lang="en-US" dirty="0" smtClean="0"/>
              <a:t>Usually cannot transfer what they learn from one context to another.</a:t>
            </a:r>
            <a:endParaRPr lang="en-US" dirty="0"/>
          </a:p>
        </p:txBody>
      </p:sp>
      <p:sp>
        <p:nvSpPr>
          <p:cNvPr id="3" name="Title 2"/>
          <p:cNvSpPr>
            <a:spLocks noGrp="1"/>
          </p:cNvSpPr>
          <p:nvPr>
            <p:ph type="title"/>
          </p:nvPr>
        </p:nvSpPr>
        <p:spPr/>
        <p:txBody>
          <a:bodyPr>
            <a:normAutofit fontScale="90000"/>
          </a:bodyPr>
          <a:lstStyle/>
          <a:p>
            <a:pPr algn="ctr"/>
            <a:r>
              <a:rPr lang="en-US" dirty="0" smtClean="0">
                <a:solidFill>
                  <a:srgbClr val="FF0000"/>
                </a:solidFill>
              </a:rPr>
              <a:t>Students who are strategically compliant:</a:t>
            </a:r>
            <a:endParaRPr lang="en-US" dirty="0">
              <a:solidFill>
                <a:srgbClr val="FF0000"/>
              </a:solidFill>
            </a:endParaRPr>
          </a:p>
        </p:txBody>
      </p:sp>
      <p:pic>
        <p:nvPicPr>
          <p:cNvPr id="2050" name="Picture 2" descr="Go to fullsize image">
            <a:hlinkClick r:id="rId2"/>
          </p:cNvPr>
          <p:cNvPicPr>
            <a:picLocks noChangeAspect="1" noChangeArrowheads="1"/>
          </p:cNvPicPr>
          <p:nvPr/>
        </p:nvPicPr>
        <p:blipFill>
          <a:blip r:embed="rId3" cstate="print"/>
          <a:srcRect/>
          <a:stretch>
            <a:fillRect/>
          </a:stretch>
        </p:blipFill>
        <p:spPr bwMode="auto">
          <a:xfrm>
            <a:off x="3581400" y="3795202"/>
            <a:ext cx="1971675" cy="306279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4525963"/>
          </a:xfrm>
        </p:spPr>
        <p:txBody>
          <a:bodyPr/>
          <a:lstStyle/>
          <a:p>
            <a:r>
              <a:rPr lang="en-US" dirty="0" smtClean="0"/>
              <a:t>The student sees the activity as personally meaningful.</a:t>
            </a:r>
          </a:p>
          <a:p>
            <a:r>
              <a:rPr lang="en-US" dirty="0" smtClean="0"/>
              <a:t>The student’s level of interest is sufficiently high that her persists in the face of difficulty.</a:t>
            </a:r>
          </a:p>
          <a:p>
            <a:r>
              <a:rPr lang="en-US" dirty="0" smtClean="0"/>
              <a:t>The student finds the task sufficiently challenging that she believes she will accomplish something of worth by doing it.</a:t>
            </a:r>
          </a:p>
          <a:p>
            <a:r>
              <a:rPr lang="en-US" dirty="0" smtClean="0"/>
              <a:t>The student’s emphasis is on optimum performance and on “getting it right”</a:t>
            </a:r>
            <a:endParaRPr lang="en-US" dirty="0"/>
          </a:p>
        </p:txBody>
      </p:sp>
      <p:sp>
        <p:nvSpPr>
          <p:cNvPr id="2" name="Title 1"/>
          <p:cNvSpPr>
            <a:spLocks noGrp="1"/>
          </p:cNvSpPr>
          <p:nvPr>
            <p:ph type="title"/>
          </p:nvPr>
        </p:nvSpPr>
        <p:spPr/>
        <p:txBody>
          <a:bodyPr/>
          <a:lstStyle/>
          <a:p>
            <a:pPr algn="ctr"/>
            <a:r>
              <a:rPr lang="en-US" dirty="0" smtClean="0">
                <a:solidFill>
                  <a:srgbClr val="FF0000"/>
                </a:solidFill>
              </a:rPr>
              <a:t>Engagement</a:t>
            </a:r>
            <a:endParaRPr lang="en-US" dirty="0">
              <a:solidFill>
                <a:srgbClr val="FF0000"/>
              </a:solidFill>
            </a:endParaRPr>
          </a:p>
        </p:txBody>
      </p:sp>
      <p:pic>
        <p:nvPicPr>
          <p:cNvPr id="6146" name="Picture 2" descr="classroom">
            <a:hlinkClick r:id="rId2" tooltip="http://marcobomfoco.wordpress.com/"/>
          </p:cNvPr>
          <p:cNvPicPr>
            <a:picLocks noChangeAspect="1" noChangeArrowheads="1"/>
          </p:cNvPicPr>
          <p:nvPr/>
        </p:nvPicPr>
        <p:blipFill>
          <a:blip r:embed="rId3" cstate="print"/>
          <a:srcRect/>
          <a:stretch>
            <a:fillRect/>
          </a:stretch>
        </p:blipFill>
        <p:spPr bwMode="auto">
          <a:xfrm>
            <a:off x="6229350" y="4974688"/>
            <a:ext cx="2914650" cy="1883312"/>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Learn at high levels and have a profound grasp of what they learn.</a:t>
            </a:r>
          </a:p>
          <a:p>
            <a:r>
              <a:rPr lang="en-US" dirty="0" smtClean="0"/>
              <a:t>Retain what they learn.</a:t>
            </a:r>
          </a:p>
          <a:p>
            <a:r>
              <a:rPr lang="en-US" dirty="0" smtClean="0"/>
              <a:t>Can transfer what they learn to new context.</a:t>
            </a:r>
            <a:endParaRPr lang="en-US" dirty="0"/>
          </a:p>
        </p:txBody>
      </p:sp>
      <p:sp>
        <p:nvSpPr>
          <p:cNvPr id="3" name="Title 2"/>
          <p:cNvSpPr>
            <a:spLocks noGrp="1"/>
          </p:cNvSpPr>
          <p:nvPr>
            <p:ph type="title"/>
          </p:nvPr>
        </p:nvSpPr>
        <p:spPr/>
        <p:txBody>
          <a:bodyPr/>
          <a:lstStyle/>
          <a:p>
            <a:pPr algn="ctr"/>
            <a:r>
              <a:rPr lang="en-US" dirty="0" smtClean="0">
                <a:solidFill>
                  <a:srgbClr val="FF0000"/>
                </a:solidFill>
              </a:rPr>
              <a:t>Students who are engaged:</a:t>
            </a:r>
            <a:endParaRPr lang="en-US" dirty="0">
              <a:solidFill>
                <a:srgbClr val="FF0000"/>
              </a:solidFill>
            </a:endParaRPr>
          </a:p>
        </p:txBody>
      </p:sp>
      <p:pic>
        <p:nvPicPr>
          <p:cNvPr id="1026" name="Picture 2" descr="Go to fullsize image">
            <a:hlinkClick r:id="rId2"/>
          </p:cNvPr>
          <p:cNvPicPr>
            <a:picLocks noChangeAspect="1" noChangeArrowheads="1"/>
          </p:cNvPicPr>
          <p:nvPr/>
        </p:nvPicPr>
        <p:blipFill>
          <a:blip r:embed="rId3" cstate="print"/>
          <a:srcRect/>
          <a:stretch>
            <a:fillRect/>
          </a:stretch>
        </p:blipFill>
        <p:spPr bwMode="auto">
          <a:xfrm>
            <a:off x="3429000" y="3681209"/>
            <a:ext cx="2819400" cy="317679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3200" dirty="0" err="1" smtClean="0"/>
              <a:t>Schlechty</a:t>
            </a:r>
            <a:r>
              <a:rPr lang="en-US" sz="3200" dirty="0" smtClean="0"/>
              <a:t> Center on Engagement focuses attention on student motivation and the strategies needed to increase the prospect that schools and teachers will be positioned to increase the presence of engaging tasks and activities in the routine life of the school.</a:t>
            </a:r>
            <a:endParaRPr lang="en-US" sz="3200" dirty="0"/>
          </a:p>
        </p:txBody>
      </p:sp>
      <p:sp>
        <p:nvSpPr>
          <p:cNvPr id="2" name="Title 1"/>
          <p:cNvSpPr>
            <a:spLocks noGrp="1"/>
          </p:cNvSpPr>
          <p:nvPr>
            <p:ph type="title"/>
          </p:nvPr>
        </p:nvSpPr>
        <p:spPr/>
        <p:txBody>
          <a:bodyPr>
            <a:normAutofit fontScale="90000"/>
          </a:bodyPr>
          <a:lstStyle/>
          <a:p>
            <a:pPr algn="ctr"/>
            <a:r>
              <a:rPr lang="en-US" u="sng" dirty="0" err="1" smtClean="0">
                <a:solidFill>
                  <a:srgbClr val="FF0000"/>
                </a:solidFill>
              </a:rPr>
              <a:t>Schlechty</a:t>
            </a:r>
            <a:r>
              <a:rPr lang="en-US" u="sng" dirty="0" smtClean="0">
                <a:solidFill>
                  <a:srgbClr val="FF0000"/>
                </a:solidFill>
              </a:rPr>
              <a:t> Center on Engagement</a:t>
            </a:r>
            <a:endParaRPr lang="en-US" u="sng" dirty="0">
              <a:solidFill>
                <a:srgbClr val="FF0000"/>
              </a:solidFill>
            </a:endParaRPr>
          </a:p>
        </p:txBody>
      </p:sp>
      <p:pic>
        <p:nvPicPr>
          <p:cNvPr id="11266" name="Picture 2" descr="Go to fullsize image">
            <a:hlinkClick r:id="rId2"/>
          </p:cNvPr>
          <p:cNvPicPr>
            <a:picLocks noChangeAspect="1" noChangeArrowheads="1"/>
          </p:cNvPicPr>
          <p:nvPr/>
        </p:nvPicPr>
        <p:blipFill>
          <a:blip r:embed="rId3" cstate="print"/>
          <a:srcRect/>
          <a:stretch>
            <a:fillRect/>
          </a:stretch>
        </p:blipFill>
        <p:spPr bwMode="auto">
          <a:xfrm>
            <a:off x="6858000" y="4876800"/>
            <a:ext cx="2057400" cy="177450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990600"/>
            <a:ext cx="8229600" cy="4525963"/>
          </a:xfrm>
        </p:spPr>
        <p:txBody>
          <a:bodyPr/>
          <a:lstStyle/>
          <a:p>
            <a:r>
              <a:rPr lang="en-US" dirty="0" smtClean="0"/>
              <a:t>The student is disengaged from current classroom </a:t>
            </a:r>
            <a:r>
              <a:rPr lang="en-US" dirty="0" err="1" smtClean="0"/>
              <a:t>activites</a:t>
            </a:r>
            <a:r>
              <a:rPr lang="en-US" dirty="0" smtClean="0"/>
              <a:t> and goals.</a:t>
            </a:r>
          </a:p>
          <a:p>
            <a:r>
              <a:rPr lang="en-US" dirty="0" smtClean="0"/>
              <a:t>The student is actively engaged in another agenda.</a:t>
            </a:r>
          </a:p>
          <a:p>
            <a:r>
              <a:rPr lang="en-US" dirty="0" smtClean="0"/>
              <a:t>The student Creates her own means and her own goals.</a:t>
            </a:r>
          </a:p>
          <a:p>
            <a:r>
              <a:rPr lang="en-US" dirty="0" smtClean="0"/>
              <a:t>The student’s rebellion is usually seen in acting out-and often is encouraging others to rebel.</a:t>
            </a:r>
            <a:endParaRPr lang="en-US" dirty="0"/>
          </a:p>
        </p:txBody>
      </p:sp>
      <p:sp>
        <p:nvSpPr>
          <p:cNvPr id="2" name="Title 1"/>
          <p:cNvSpPr>
            <a:spLocks noGrp="1"/>
          </p:cNvSpPr>
          <p:nvPr>
            <p:ph type="title"/>
          </p:nvPr>
        </p:nvSpPr>
        <p:spPr>
          <a:xfrm>
            <a:off x="457200" y="152400"/>
            <a:ext cx="8229600" cy="1143000"/>
          </a:xfrm>
        </p:spPr>
        <p:txBody>
          <a:bodyPr/>
          <a:lstStyle/>
          <a:p>
            <a:pPr algn="ctr"/>
            <a:r>
              <a:rPr lang="en-US" dirty="0" smtClean="0">
                <a:solidFill>
                  <a:srgbClr val="FF0000"/>
                </a:solidFill>
              </a:rPr>
              <a:t>Rebellion</a:t>
            </a:r>
            <a:endParaRPr lang="en-US" dirty="0">
              <a:solidFill>
                <a:srgbClr val="FF0000"/>
              </a:solidFill>
            </a:endParaRPr>
          </a:p>
        </p:txBody>
      </p:sp>
      <p:pic>
        <p:nvPicPr>
          <p:cNvPr id="10242" name="Picture 2" descr="Go to fullsize image">
            <a:hlinkClick r:id="rId2"/>
          </p:cNvPr>
          <p:cNvPicPr>
            <a:picLocks noChangeAspect="1" noChangeArrowheads="1"/>
          </p:cNvPicPr>
          <p:nvPr/>
        </p:nvPicPr>
        <p:blipFill>
          <a:blip r:embed="rId3" cstate="print"/>
          <a:srcRect/>
          <a:stretch>
            <a:fillRect/>
          </a:stretch>
        </p:blipFill>
        <p:spPr bwMode="auto">
          <a:xfrm>
            <a:off x="3429000" y="4769166"/>
            <a:ext cx="2590800" cy="208883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Learn little or nothing from the task or activity assigned.</a:t>
            </a:r>
          </a:p>
          <a:p>
            <a:r>
              <a:rPr lang="en-US" dirty="0" smtClean="0"/>
              <a:t>Sometimes learn a great deal from what they elect to do, through rarely that which was expected.</a:t>
            </a:r>
          </a:p>
          <a:p>
            <a:r>
              <a:rPr lang="en-US" dirty="0" smtClean="0"/>
              <a:t>Develop poor work habits and sometimes develop negative attitudes toward intellectual tasks and formal education.</a:t>
            </a:r>
            <a:endParaRPr lang="en-US" dirty="0"/>
          </a:p>
        </p:txBody>
      </p:sp>
      <p:sp>
        <p:nvSpPr>
          <p:cNvPr id="3" name="Title 2"/>
          <p:cNvSpPr>
            <a:spLocks noGrp="1"/>
          </p:cNvSpPr>
          <p:nvPr>
            <p:ph type="title"/>
          </p:nvPr>
        </p:nvSpPr>
        <p:spPr/>
        <p:txBody>
          <a:bodyPr/>
          <a:lstStyle/>
          <a:p>
            <a:pPr algn="ctr"/>
            <a:r>
              <a:rPr lang="en-US" dirty="0" smtClean="0">
                <a:solidFill>
                  <a:srgbClr val="FF0000"/>
                </a:solidFill>
              </a:rPr>
              <a:t>Students who are in rebellion:</a:t>
            </a:r>
            <a:endParaRPr lang="en-US" dirty="0">
              <a:solidFill>
                <a:srgbClr val="FF0000"/>
              </a:solidFill>
            </a:endParaRPr>
          </a:p>
        </p:txBody>
      </p:sp>
      <p:pic>
        <p:nvPicPr>
          <p:cNvPr id="5122" name="Picture 2" descr="Go to fullsize image">
            <a:hlinkClick r:id="rId2"/>
          </p:cNvPr>
          <p:cNvPicPr>
            <a:picLocks noChangeAspect="1" noChangeArrowheads="1"/>
          </p:cNvPicPr>
          <p:nvPr/>
        </p:nvPicPr>
        <p:blipFill>
          <a:blip r:embed="rId3" cstate="print"/>
          <a:srcRect/>
          <a:stretch>
            <a:fillRect/>
          </a:stretch>
        </p:blipFill>
        <p:spPr bwMode="auto">
          <a:xfrm>
            <a:off x="3200400" y="4963475"/>
            <a:ext cx="2971800" cy="189452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dirty="0" smtClean="0"/>
              <a:t>The student is disengaged from current classroom activities and goals.</a:t>
            </a:r>
          </a:p>
          <a:p>
            <a:r>
              <a:rPr lang="en-US" dirty="0" smtClean="0"/>
              <a:t>The student is thinking about other things or is emotionally withdrawn from the action.</a:t>
            </a:r>
          </a:p>
          <a:p>
            <a:r>
              <a:rPr lang="en-US" dirty="0" smtClean="0"/>
              <a:t>The student rejects both the official goals and the official means of achieving the goals.</a:t>
            </a:r>
          </a:p>
          <a:p>
            <a:r>
              <a:rPr lang="en-US" dirty="0" smtClean="0"/>
              <a:t>The student feels unable to do what is being asked or is uncertain about what is being asked.</a:t>
            </a:r>
          </a:p>
          <a:p>
            <a:r>
              <a:rPr lang="en-US" dirty="0" smtClean="0"/>
              <a:t>The student sees little that is relevant to life in the academic work.</a:t>
            </a:r>
            <a:endParaRPr lang="en-US" dirty="0"/>
          </a:p>
        </p:txBody>
      </p:sp>
      <p:sp>
        <p:nvSpPr>
          <p:cNvPr id="2" name="Title 1"/>
          <p:cNvSpPr>
            <a:spLocks noGrp="1"/>
          </p:cNvSpPr>
          <p:nvPr>
            <p:ph type="title"/>
          </p:nvPr>
        </p:nvSpPr>
        <p:spPr/>
        <p:txBody>
          <a:bodyPr/>
          <a:lstStyle/>
          <a:p>
            <a:pPr algn="ctr"/>
            <a:r>
              <a:rPr lang="en-US" dirty="0" err="1" smtClean="0">
                <a:solidFill>
                  <a:srgbClr val="FF0000"/>
                </a:solidFill>
              </a:rPr>
              <a:t>Retreatism</a:t>
            </a:r>
            <a:endParaRPr lang="en-US" dirty="0">
              <a:solidFill>
                <a:srgbClr val="FF0000"/>
              </a:solidFill>
            </a:endParaRPr>
          </a:p>
        </p:txBody>
      </p:sp>
      <p:pic>
        <p:nvPicPr>
          <p:cNvPr id="9218" name="Picture 2" descr="cartoon kids">
            <a:hlinkClick r:id="rId2" tooltip="http://mail.dg58.org/~Arlene_Kendorski"/>
          </p:cNvPr>
          <p:cNvPicPr>
            <a:picLocks noChangeAspect="1" noChangeArrowheads="1"/>
          </p:cNvPicPr>
          <p:nvPr/>
        </p:nvPicPr>
        <p:blipFill>
          <a:blip r:embed="rId3" cstate="print"/>
          <a:srcRect/>
          <a:stretch>
            <a:fillRect/>
          </a:stretch>
        </p:blipFill>
        <p:spPr bwMode="auto">
          <a:xfrm>
            <a:off x="5105400" y="5410200"/>
            <a:ext cx="4038600" cy="14478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ctr"/>
            <a:r>
              <a:rPr lang="en-US" sz="2800" dirty="0" smtClean="0"/>
              <a:t>Do not participate, and therefore learn little or nothing from the task or activity assigned.</a:t>
            </a:r>
            <a:endParaRPr lang="en-US" sz="2800" dirty="0"/>
          </a:p>
        </p:txBody>
      </p:sp>
      <p:sp>
        <p:nvSpPr>
          <p:cNvPr id="3" name="Title 2"/>
          <p:cNvSpPr>
            <a:spLocks noGrp="1"/>
          </p:cNvSpPr>
          <p:nvPr>
            <p:ph type="title"/>
          </p:nvPr>
        </p:nvSpPr>
        <p:spPr/>
        <p:txBody>
          <a:bodyPr/>
          <a:lstStyle/>
          <a:p>
            <a:pPr algn="ctr"/>
            <a:r>
              <a:rPr lang="en-US" dirty="0" smtClean="0">
                <a:solidFill>
                  <a:srgbClr val="FF0000"/>
                </a:solidFill>
              </a:rPr>
              <a:t>Students who are in retreat:</a:t>
            </a:r>
            <a:endParaRPr lang="en-US" dirty="0">
              <a:solidFill>
                <a:srgbClr val="FF0000"/>
              </a:solidFill>
            </a:endParaRPr>
          </a:p>
        </p:txBody>
      </p:sp>
      <p:pic>
        <p:nvPicPr>
          <p:cNvPr id="4098" name="Picture 2" descr="Go to fullsize image">
            <a:hlinkClick r:id="rId2"/>
          </p:cNvPr>
          <p:cNvPicPr>
            <a:picLocks noChangeAspect="1" noChangeArrowheads="1"/>
          </p:cNvPicPr>
          <p:nvPr/>
        </p:nvPicPr>
        <p:blipFill>
          <a:blip r:embed="rId3" cstate="print"/>
          <a:srcRect/>
          <a:stretch>
            <a:fillRect/>
          </a:stretch>
        </p:blipFill>
        <p:spPr bwMode="auto">
          <a:xfrm>
            <a:off x="1371600" y="3308032"/>
            <a:ext cx="6381964" cy="354996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The work has no meaning to the student and is not connected to what does have meaning.</a:t>
            </a:r>
          </a:p>
          <a:p>
            <a:r>
              <a:rPr lang="en-US" dirty="0" smtClean="0"/>
              <a:t>There are no substitute goals for the student.</a:t>
            </a:r>
          </a:p>
          <a:p>
            <a:r>
              <a:rPr lang="en-US" dirty="0" smtClean="0"/>
              <a:t>The student seeks to avoid either confrontation or approbation.</a:t>
            </a:r>
          </a:p>
          <a:p>
            <a:r>
              <a:rPr lang="en-US" dirty="0" smtClean="0"/>
              <a:t>The emphasis is on minimums and exit requirements-what do I have to do to get this over and get out?</a:t>
            </a:r>
            <a:endParaRPr lang="en-US" dirty="0"/>
          </a:p>
        </p:txBody>
      </p:sp>
      <p:sp>
        <p:nvSpPr>
          <p:cNvPr id="2" name="Title 1"/>
          <p:cNvSpPr>
            <a:spLocks noGrp="1"/>
          </p:cNvSpPr>
          <p:nvPr>
            <p:ph type="title"/>
          </p:nvPr>
        </p:nvSpPr>
        <p:spPr/>
        <p:txBody>
          <a:bodyPr/>
          <a:lstStyle/>
          <a:p>
            <a:pPr algn="ctr"/>
            <a:r>
              <a:rPr lang="en-US" dirty="0" smtClean="0">
                <a:solidFill>
                  <a:srgbClr val="FF0000"/>
                </a:solidFill>
              </a:rPr>
              <a:t>Ritual Compliance</a:t>
            </a:r>
            <a:endParaRPr lang="en-US" dirty="0">
              <a:solidFill>
                <a:srgbClr val="FF0000"/>
              </a:solidFill>
            </a:endParaRPr>
          </a:p>
        </p:txBody>
      </p:sp>
      <p:pic>
        <p:nvPicPr>
          <p:cNvPr id="8194" name="Picture 2" descr="Go to fullsize image">
            <a:hlinkClick r:id="rId2"/>
          </p:cNvPr>
          <p:cNvPicPr>
            <a:picLocks noChangeAspect="1" noChangeArrowheads="1"/>
          </p:cNvPicPr>
          <p:nvPr/>
        </p:nvPicPr>
        <p:blipFill>
          <a:blip r:embed="rId3" cstate="print"/>
          <a:srcRect/>
          <a:stretch>
            <a:fillRect/>
          </a:stretch>
        </p:blipFill>
        <p:spPr bwMode="auto">
          <a:xfrm>
            <a:off x="1600200" y="5276845"/>
            <a:ext cx="6324600" cy="158115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Learn only at low levels and have a superficial grasp of what they learn.</a:t>
            </a:r>
          </a:p>
          <a:p>
            <a:r>
              <a:rPr lang="en-US" dirty="0" smtClean="0"/>
              <a:t>Do not retain what they learn.</a:t>
            </a:r>
          </a:p>
          <a:p>
            <a:r>
              <a:rPr lang="en-US" dirty="0" smtClean="0"/>
              <a:t>Seldom can transfer what they learn from one context to another.</a:t>
            </a:r>
            <a:endParaRPr lang="en-US" dirty="0"/>
          </a:p>
        </p:txBody>
      </p:sp>
      <p:sp>
        <p:nvSpPr>
          <p:cNvPr id="3" name="Title 2"/>
          <p:cNvSpPr>
            <a:spLocks noGrp="1"/>
          </p:cNvSpPr>
          <p:nvPr>
            <p:ph type="title"/>
          </p:nvPr>
        </p:nvSpPr>
        <p:spPr/>
        <p:txBody>
          <a:bodyPr>
            <a:normAutofit/>
          </a:bodyPr>
          <a:lstStyle/>
          <a:p>
            <a:pPr algn="ctr"/>
            <a:r>
              <a:rPr lang="en-US" sz="3600" dirty="0" smtClean="0">
                <a:solidFill>
                  <a:srgbClr val="FF0000"/>
                </a:solidFill>
              </a:rPr>
              <a:t>Students who are ritually compliant:</a:t>
            </a:r>
            <a:endParaRPr lang="en-US" sz="3600" dirty="0">
              <a:solidFill>
                <a:srgbClr val="FF0000"/>
              </a:solidFill>
            </a:endParaRPr>
          </a:p>
        </p:txBody>
      </p:sp>
      <p:pic>
        <p:nvPicPr>
          <p:cNvPr id="3074" name="Picture 2" descr="Go to fullsize image">
            <a:hlinkClick r:id="rId2"/>
          </p:cNvPr>
          <p:cNvPicPr>
            <a:picLocks noChangeAspect="1" noChangeArrowheads="1"/>
          </p:cNvPicPr>
          <p:nvPr/>
        </p:nvPicPr>
        <p:blipFill>
          <a:blip r:embed="rId3" cstate="print"/>
          <a:srcRect/>
          <a:stretch>
            <a:fillRect/>
          </a:stretch>
        </p:blipFill>
        <p:spPr bwMode="auto">
          <a:xfrm>
            <a:off x="2971800" y="3810000"/>
            <a:ext cx="3276600" cy="3276602"/>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The official reason for the work is not the reason the student does the work- she substitutes her own goals for the goals of the work.</a:t>
            </a:r>
          </a:p>
          <a:p>
            <a:r>
              <a:rPr lang="en-US" dirty="0" smtClean="0"/>
              <a:t>The substituted goals are instrumental- grades, class rank, college acceptance, parental approval.</a:t>
            </a:r>
          </a:p>
          <a:p>
            <a:r>
              <a:rPr lang="en-US" dirty="0" smtClean="0"/>
              <a:t>The focus is on what it takes to get the desired personal outcome rather that on the nature of the task itself- satisfactions are extrinsic.</a:t>
            </a:r>
          </a:p>
          <a:p>
            <a:r>
              <a:rPr lang="en-US" dirty="0" smtClean="0"/>
              <a:t>If the task doesn’t promise to meet the extrinsic goals, the student will abandon it.</a:t>
            </a:r>
            <a:endParaRPr lang="en-US" dirty="0"/>
          </a:p>
        </p:txBody>
      </p:sp>
      <p:sp>
        <p:nvSpPr>
          <p:cNvPr id="2" name="Title 1"/>
          <p:cNvSpPr>
            <a:spLocks noGrp="1"/>
          </p:cNvSpPr>
          <p:nvPr>
            <p:ph type="title"/>
          </p:nvPr>
        </p:nvSpPr>
        <p:spPr/>
        <p:txBody>
          <a:bodyPr/>
          <a:lstStyle/>
          <a:p>
            <a:pPr algn="ctr"/>
            <a:r>
              <a:rPr lang="en-US" dirty="0" smtClean="0">
                <a:solidFill>
                  <a:srgbClr val="FF0000"/>
                </a:solidFill>
              </a:rPr>
              <a:t>Strategic Compliance</a:t>
            </a:r>
            <a:endParaRPr lang="en-US" dirty="0">
              <a:solidFill>
                <a:srgbClr val="FF0000"/>
              </a:solidFill>
            </a:endParaRPr>
          </a:p>
        </p:txBody>
      </p:sp>
      <p:pic>
        <p:nvPicPr>
          <p:cNvPr id="7172" name="Picture 4" descr="Go to fullsize image">
            <a:hlinkClick r:id="rId2"/>
          </p:cNvPr>
          <p:cNvPicPr>
            <a:picLocks noChangeAspect="1" noChangeArrowheads="1"/>
          </p:cNvPicPr>
          <p:nvPr/>
        </p:nvPicPr>
        <p:blipFill>
          <a:blip r:embed="rId3" cstate="print"/>
          <a:srcRect/>
          <a:stretch>
            <a:fillRect/>
          </a:stretch>
        </p:blipFill>
        <p:spPr bwMode="auto">
          <a:xfrm>
            <a:off x="6553200" y="5105399"/>
            <a:ext cx="1752600" cy="1752601"/>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128</TotalTime>
  <Words>569</Words>
  <Application>Microsoft Office PowerPoint</Application>
  <PresentationFormat>On-screen Show (4:3)</PresentationFormat>
  <Paragraphs>47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AISI Seminar # 1 Student Engagement</vt:lpstr>
      <vt:lpstr>Schlechty Center on Engagement</vt:lpstr>
      <vt:lpstr>Rebellion</vt:lpstr>
      <vt:lpstr>Students who are in rebellion:</vt:lpstr>
      <vt:lpstr>Retreatism</vt:lpstr>
      <vt:lpstr>Students who are in retreat:</vt:lpstr>
      <vt:lpstr>Ritual Compliance</vt:lpstr>
      <vt:lpstr>Students who are ritually compliant:</vt:lpstr>
      <vt:lpstr>Strategic Compliance</vt:lpstr>
      <vt:lpstr>Students who are strategically compliant:</vt:lpstr>
      <vt:lpstr>Engagement</vt:lpstr>
      <vt:lpstr>Students who are engaged:</vt:lpstr>
    </vt:vector>
  </TitlesOfParts>
  <Company>Chinook's Edge School Division #73</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AISI Seminar # 1</dc:title>
  <dc:creator>Technology Services</dc:creator>
  <cp:lastModifiedBy>Technology Services</cp:lastModifiedBy>
  <cp:revision>14</cp:revision>
  <dcterms:created xsi:type="dcterms:W3CDTF">2010-11-17T19:04:27Z</dcterms:created>
  <dcterms:modified xsi:type="dcterms:W3CDTF">2010-11-25T22:12:02Z</dcterms:modified>
</cp:coreProperties>
</file>